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9144000"/>
  <p:notesSz cx="7010400" cy="92360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">
          <p15:clr>
            <a:srgbClr val="A4A3A4"/>
          </p15:clr>
        </p15:guide>
        <p15:guide id="2" pos="2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" orient="horz"/>
        <p:guide pos="25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learning experiences in this unit prepare students for the mastery of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Expectations</a:t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LS1-4 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 model to illustrate the role of cellular division (mitosis) and differentiation in producing and maintaining complex organisms.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12" name="Google Shape;112;p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12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16" name="Google Shape;216;p12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1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1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29" name="Google Shape;229;p1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42" name="Google Shape;242;p1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1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1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54" name="Google Shape;254;p1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p1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1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66" name="Google Shape;266;p1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p1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79" name="Google Shape;279;p1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p1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1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91" name="Google Shape;291;p1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19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19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04" name="Google Shape;304;p19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Google Shape;316;p20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20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18" name="Google Shape;318;p20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p21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1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30" name="Google Shape;330;p21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on Prior Lessons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Lesson 1, students learned about the role of the cell cycle in the development and maintenance of multicellular organisms. Lesson 2 builds on these concepts as students explore mitosis, cell division, and differentiation.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Lesson Objective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explain how mitosis and differentiation in cells contribute to the maintenance and reproduction of multicellular organisms.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19" name="Google Shape;119;p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22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22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48" name="Google Shape;348;p22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p2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60" name="Google Shape;360;p2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p2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2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73" name="Google Shape;373;p2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p2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85" name="Google Shape;385;p2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p2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98" name="Google Shape;398;p2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p2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410" name="Google Shape;410;p2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Google Shape;420;p2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2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422" name="Google Shape;422;p2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Google Shape;431;p29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p29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433" name="Google Shape;433;p29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0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2" name="Google Shape;442;p30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30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444" name="Google Shape;444;p30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4" name="Google Shape;454;p31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" name="Google Shape;455;p31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456" name="Google Shape;456;p31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Google Shape;465;p32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2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467" name="Google Shape;467;p32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3:notes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3:notes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46" name="Google Shape;146;p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57" name="Google Shape;157;p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67" name="Google Shape;167;p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81" name="Google Shape;181;p9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10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93" name="Google Shape;193;p10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11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05" name="Google Shape;205;p11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  <a:defRPr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Golden" showMasterSp="0">
  <p:cSld name="1_Divider Golde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2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rinter-friendly" showMasterSp="0">
  <p:cSld name="Divider printer-friend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254306" y="260482"/>
            <a:ext cx="8645548" cy="6325353"/>
          </a:xfrm>
          <a:prstGeom prst="rect">
            <a:avLst/>
          </a:prstGeom>
          <a:noFill/>
          <a:ln cap="flat" cmpd="sng" w="1016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3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Dark Background" showMasterSp="0">
  <p:cSld name="1_Divider Dark Background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254306" y="260482"/>
            <a:ext cx="8645548" cy="6325353"/>
          </a:xfrm>
          <a:prstGeom prst="rect">
            <a:avLst/>
          </a:prstGeom>
          <a:noFill/>
          <a:ln cap="flat" cmpd="sng" w="1016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4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 showMasterSp="0">
  <p:cSld name="Divider Purp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Fuschia" showMasterSp="0">
  <p:cSld name="Divider Fuschia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rgbClr val="CE3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 showMasterSp="0">
  <p:cSld name="Divider Blu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Red" showMasterSp="0">
  <p:cSld name="Divider Re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8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Yellow Green" showMasterSp="0">
  <p:cSld name="Divider Yellow Gree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9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ink" showMasterSp="0">
  <p:cSld name="Divider Pi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0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18" name="Google Shape;18;p3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19" name="Google Shape;19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/>
          <p:nvPr>
            <p:ph type="ctrTitle"/>
          </p:nvPr>
        </p:nvSpPr>
        <p:spPr>
          <a:xfrm>
            <a:off x="706001" y="1662793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706001" y="2305216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2" type="body"/>
          </p:nvPr>
        </p:nvSpPr>
        <p:spPr>
          <a:xfrm>
            <a:off x="706001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9265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rinter-friendly" showMasterSp="0">
  <p:cSld name="Title Slide printer-friend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500784" y="442000"/>
            <a:ext cx="8192173" cy="5456923"/>
            <a:chOff x="500784" y="442000"/>
            <a:chExt cx="8192173" cy="5456923"/>
          </a:xfrm>
        </p:grpSpPr>
        <p:sp>
          <p:nvSpPr>
            <p:cNvPr id="30" name="Google Shape;30;p5"/>
            <p:cNvSpPr/>
            <p:nvPr/>
          </p:nvSpPr>
          <p:spPr>
            <a:xfrm>
              <a:off x="500784" y="1646968"/>
              <a:ext cx="7150604" cy="4251955"/>
            </a:xfrm>
            <a:prstGeom prst="rect">
              <a:avLst/>
            </a:prstGeom>
            <a:noFill/>
            <a:ln cap="flat" cmpd="sng" w="1016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31" name="Google Shape;31;p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Google Shape;32;p5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701675" y="2305339"/>
            <a:ext cx="6400800" cy="1593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80"/>
              <a:buNone/>
              <a:defRPr b="1" sz="2400">
                <a:solidFill>
                  <a:srgbClr val="F2A9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 Image" showMasterSp="0">
  <p:cSld name="Title Slide w Imag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5H77N.jpg" id="36" name="Google Shape;36;p6"/>
          <p:cNvPicPr preferRelativeResize="0"/>
          <p:nvPr/>
        </p:nvPicPr>
        <p:blipFill rotWithShape="1">
          <a:blip r:embed="rId2">
            <a:alphaModFix/>
          </a:blip>
          <a:srcRect b="4568" l="983" r="335" t="7312"/>
          <a:stretch/>
        </p:blipFill>
        <p:spPr>
          <a:xfrm>
            <a:off x="477352" y="1621329"/>
            <a:ext cx="7232339" cy="4305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MH_vertical logo.png" id="37" name="Google Shape;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2912" y="442000"/>
            <a:ext cx="1650045" cy="10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idx="1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/>
        </p:nvSpPr>
        <p:spPr>
          <a:xfrm>
            <a:off x="8250090" y="229688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58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111126" y="1754187"/>
            <a:ext cx="7143749" cy="2913061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730190" y="4435419"/>
            <a:ext cx="4704386" cy="21575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an image that relates to the presentation subject.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an image that reduces the visibility of the logo.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more than one image!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Changing a photo in the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menu bar select “View” &gt; “Master” &gt; “Slide Master”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the Title Slide Master you wish to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the image and delete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new image/photo on page and crop/resize to fit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the new image placement is finalized, select “Arrange” &gt; “Send to back”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these instructions before final use.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subTitle"/>
          </p:nvPr>
        </p:nvSpPr>
        <p:spPr>
          <a:xfrm>
            <a:off x="701675" y="23018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Transparent" showMasterSp="0">
  <p:cSld name="Title Slide Transpar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e copy.jpg" id="45" name="Google Shape;4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3431"/>
            <a:ext cx="7302500" cy="6004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7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47" name="Google Shape;47;p7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48" name="Google Shape;48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7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701675" y="23018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/>
        </p:nvSpPr>
        <p:spPr>
          <a:xfrm>
            <a:off x="730189" y="4435420"/>
            <a:ext cx="4741737" cy="227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an image that relates to the presentation subject.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an image that reduces the visibility of the logo.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more than one image!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Changing a photo in the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menu bar select “View” &gt; “Master” &gt; “Slide Master”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the Title Slide Master you wish to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the image and delete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new image/photo on page and crop/resize to fit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the new image placement is finalized, select “Arrange” &gt; “Send to back”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these instructions before final use.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Gray" showMasterSp="0">
  <p:cSld name="Title and Content Gray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318213"/>
            <a:ext cx="68580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457200" y="1288647"/>
            <a:ext cx="6858000" cy="4662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 w.png"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18573" y="6398708"/>
            <a:ext cx="1917646" cy="34913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8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57200" y="1146175"/>
            <a:ext cx="399415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457200" y="1785937"/>
            <a:ext cx="399415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4" name="Google Shape;64;p9"/>
          <p:cNvSpPr txBox="1"/>
          <p:nvPr>
            <p:ph idx="3" type="body"/>
          </p:nvPr>
        </p:nvSpPr>
        <p:spPr>
          <a:xfrm>
            <a:off x="4686300" y="1146175"/>
            <a:ext cx="40005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9"/>
          <p:cNvSpPr txBox="1"/>
          <p:nvPr>
            <p:ph idx="4" type="body"/>
          </p:nvPr>
        </p:nvSpPr>
        <p:spPr>
          <a:xfrm>
            <a:off x="4686300" y="1785937"/>
            <a:ext cx="400050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24799" y="6399660"/>
            <a:ext cx="1912424" cy="3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hmhco.com/content/science/sciencedimensions/na/gr9-12/ete_biology_9780544535855_/book_pages/OPS/s9ml/glossary.xhtml#key-5b814d5271174fa0b7e1276b51b4bksjfi" TargetMode="External"/><Relationship Id="rId4" Type="http://schemas.openxmlformats.org/officeDocument/2006/relationships/image" Target="../media/image26.jp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Relationship Id="rId4" Type="http://schemas.openxmlformats.org/officeDocument/2006/relationships/image" Target="../media/image24.jpg"/><Relationship Id="rId5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Relationship Id="rId4" Type="http://schemas.openxmlformats.org/officeDocument/2006/relationships/hyperlink" Target="https://www.hmhco.com/content/science/sciencedimensions/na/gr9-12/ete_biology_9780544535855_/book_pages/OPS/s9ml/glossary.xhtml#key-a5669e98c26a4530a53887cf046917cb" TargetMode="External"/><Relationship Id="rId5" Type="http://schemas.openxmlformats.org/officeDocument/2006/relationships/hyperlink" Target="https://www.hmhco.com/content/science/sciencedimensions/na/gr9-12/ete_biology_9780544535855_/book_pages/OPS/s9ml/glossary.xhtml#key-a5669e98c26a4530a53887cf046917c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hmhco.com/content/science/sciencedimensions/na/gr9-12/ete_biology_9780544535855_/book_pages/OPS/s9ml/glossary.xhtml#key-stemcell" TargetMode="External"/><Relationship Id="rId4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hmhco.com/content/science/sciencedimensions/na/gr9-12/ete_biology_9780544535855_/book_pages/OPS/s9ml/glossary.xhtml#key-vbmkfb0r9rfnkdvno0we9f09wehvikbfverv90weryw8vujv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hmhco.com/content/science/sciencedimensions/na/gr9-12/ete_biology_9780544535855_/book_pages/OPS/s9ml/glossary.xhtml#key-33354erf8fdbfg22226fe789fdgrtr66bsfgg" TargetMode="External"/><Relationship Id="rId4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hmhco.com/content/science/sciencedimensions/na/gr9-12/ete_biology_9780544535855_/book_pages/OPS/s9ml/glossary.xhtml#key-b32fgqer9345ty7yrga45365y36h35bgrtgh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hmhco.com/content/science/sciencedimensions/na/gr9-12/ete_biology_9780544535855_/book_pages/OPS/s9ml/glossary.xhtml#key-mitosis" TargetMode="External"/><Relationship Id="rId4" Type="http://schemas.openxmlformats.org/officeDocument/2006/relationships/hyperlink" Target="https://www.hmhco.com/content/science/sciencedimensions/na/gr9-12/ete_biology_9780544535855_/book_pages/OPS/s9ml/glossary.xhtml#key-6667356765y356y245t143gertbth45yhwr45hy5jh56hj5" TargetMode="External"/><Relationship Id="rId5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600013" y="1867816"/>
            <a:ext cx="707765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Biology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Unit 5: Cells:  Stability and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Lesson 2: Mitosis and Differentiation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idx="12" type="sldNum"/>
          </p:nvPr>
        </p:nvSpPr>
        <p:spPr>
          <a:xfrm>
            <a:off x="446455" y="6274293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30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Mitosis and Cytokinesis</a:t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6431" y="337206"/>
            <a:ext cx="656635" cy="62803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1580372" y="5811324"/>
            <a:ext cx="77043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C4E50"/>
                </a:solidFill>
                <a:latin typeface="Cambria"/>
                <a:ea typeface="Cambria"/>
                <a:cs typeface="Cambria"/>
                <a:sym typeface="Cambria"/>
              </a:rPr>
              <a:t>Observe a cell dividing via mitosis and cytokinesis.</a:t>
            </a:r>
            <a:endParaRPr/>
          </a:p>
        </p:txBody>
      </p:sp>
      <p:pic>
        <p:nvPicPr>
          <p:cNvPr id="224" name="Google Shape;224;p30" title="5.2.P-Mitosis and Cytokinesis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363" y="1633103"/>
            <a:ext cx="6385425" cy="35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Mitosis and Cytokinesis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5317881" y="797510"/>
            <a:ext cx="3361561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COLLABORATE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Discuss this question with a partner:  How do you think the cell divides its DNA evenly to give each daughter cell an identical copy of the genetic material?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4" y="1210117"/>
            <a:ext cx="4016042" cy="301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/>
          <p:nvPr/>
        </p:nvSpPr>
        <p:spPr>
          <a:xfrm>
            <a:off x="343664" y="4418011"/>
            <a:ext cx="45720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Centrosomes contain structures called centrioles. Spindle fibers are organized at the centrosome.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2400" cap="none">
                <a:solidFill>
                  <a:srgbClr val="233F86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p32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Mitosis and Cytokinesis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System and System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5219103" y="1727599"/>
            <a:ext cx="3832342" cy="4647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ANNALYZE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mechanisms ensure that each cell receives an identical set of DNA during mitosis?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Use evidence from the Cell Cycle Model to support your answer.</a:t>
            </a:r>
            <a:br>
              <a:rPr b="1"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25" y="1185487"/>
            <a:ext cx="4892192" cy="5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33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Mitosis and Cytokinesis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System and System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8" name="Google Shape;258;p33"/>
          <p:cNvSpPr/>
          <p:nvPr/>
        </p:nvSpPr>
        <p:spPr>
          <a:xfrm>
            <a:off x="5219103" y="1080993"/>
            <a:ext cx="3832342" cy="5816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ANNALYZE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Human cells have 46 chromosomes. How many chromosomes should be present during the G</a:t>
            </a:r>
            <a:r>
              <a:rPr b="1" baseline="-25000"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b="1"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phase of the cell cycle?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many should be in each daughter cell after cytokinesis? Explain your answers.</a:t>
            </a:r>
            <a:br>
              <a:rPr b="1"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would you describe the phases of mitosis in your own words?</a:t>
            </a: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9" name="Google Shape;259;p33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pic>
        <p:nvPicPr>
          <p:cNvPr id="261" name="Google Shape;26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25" y="1185487"/>
            <a:ext cx="4892192" cy="5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34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Mitosis and Cytokinesis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</p:txBody>
      </p:sp>
      <p:sp>
        <p:nvSpPr>
          <p:cNvPr id="270" name="Google Shape;270;p34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6431" y="337206"/>
            <a:ext cx="656635" cy="62803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1339328" y="5867361"/>
            <a:ext cx="833437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Another way to model mitosis is with an animation.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74" name="Google Shape;274;p34" title="5.2.P-Mitosis and Cytokinesis 2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175" y="1683388"/>
            <a:ext cx="6237650" cy="34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Mitosis and Cytokinesis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Hands-On Lab: Animating Mitosis</a:t>
            </a:r>
            <a:endParaRPr/>
          </a:p>
        </p:txBody>
      </p:sp>
      <p:sp>
        <p:nvSpPr>
          <p:cNvPr id="282" name="Google Shape;282;p3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457200" y="1881365"/>
            <a:ext cx="8429105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1984663" y="2312252"/>
            <a:ext cx="517467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Make a flipbook representing mitosis in action.  As you flip the pages, the images will appear to move right before your eyes.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5" name="Google Shape;285;p35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pic>
        <p:nvPicPr>
          <p:cNvPr id="286" name="Google Shape;28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1300" y="5435225"/>
            <a:ext cx="3581400" cy="9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36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Mitosis and cytokinesis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5" name="Google Shape;295;p36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7298064" y="-55968"/>
            <a:ext cx="12923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 Lesson 2</a:t>
            </a:r>
            <a:endParaRPr/>
          </a:p>
        </p:txBody>
      </p:sp>
      <p:pic>
        <p:nvPicPr>
          <p:cNvPr id="297" name="Google Shape;29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99" y="1121172"/>
            <a:ext cx="4552013" cy="341401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/>
          <p:nvPr/>
        </p:nvSpPr>
        <p:spPr>
          <a:xfrm>
            <a:off x="291112" y="4714786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In binary fission, the original cell divides into two genetically identical cells.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9" name="Google Shape;299;p36"/>
          <p:cNvSpPr/>
          <p:nvPr/>
        </p:nvSpPr>
        <p:spPr>
          <a:xfrm>
            <a:off x="5048633" y="797511"/>
            <a:ext cx="3541771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Asexual reproduction can occur relatively quickly.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Prokaryotes and some eukaryotes reproduce asexually.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offspring that result are, for the most part, genetically identical to each other and to the original single-celled parent.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37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Interacting Systems in Organisms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429126" y="4542133"/>
            <a:ext cx="8325912" cy="1677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Construct a Venn diagram comparing binary fission and mitosis.</a:t>
            </a:r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sp>
        <p:nvSpPr>
          <p:cNvPr id="311" name="Google Shape;311;p37"/>
          <p:cNvSpPr/>
          <p:nvPr/>
        </p:nvSpPr>
        <p:spPr>
          <a:xfrm>
            <a:off x="5382380" y="1632687"/>
            <a:ext cx="351901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 </a:t>
            </a: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binary fission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the original cell divides into two genetically identical cells.</a:t>
            </a:r>
            <a:endParaRPr/>
          </a:p>
        </p:txBody>
      </p:sp>
      <p:pic>
        <p:nvPicPr>
          <p:cNvPr id="312" name="Google Shape;31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830" y="973152"/>
            <a:ext cx="5151550" cy="38655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rawing of a person&#10;&#10;Description automatically generated" id="313" name="Google Shape;31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2100" y="383472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38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Mitosis and Cytokinesis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311099" y="1461738"/>
            <a:ext cx="8415866" cy="3462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PREDICT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Although bacteria and other single-celled organisms can produce genetically identical offspring, they sometimes still exchange DNA by passing it from bacterium to bacterium.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might be the advantage of exchanging DNA in this way?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pic>
        <p:nvPicPr>
          <p:cNvPr descr="A drawing of a person&#10;&#10;Description automatically generated" id="325" name="Google Shape;32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/>
          <p:nvPr>
            <p:ph type="title"/>
          </p:nvPr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Mitosis and Cytokinesis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3" name="Google Shape;333;p3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39"/>
          <p:cNvSpPr/>
          <p:nvPr/>
        </p:nvSpPr>
        <p:spPr>
          <a:xfrm>
            <a:off x="4190761" y="2454507"/>
            <a:ext cx="46653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39"/>
          <p:cNvSpPr/>
          <p:nvPr/>
        </p:nvSpPr>
        <p:spPr>
          <a:xfrm>
            <a:off x="354339" y="4359553"/>
            <a:ext cx="8451901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COLLABORATE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If you wanted to grow a crop for human consumption, which process do you think would be best – sexual or asexual reproduction?  Write your argument and explain it to a partner.</a:t>
            </a:r>
            <a:endParaRPr/>
          </a:p>
        </p:txBody>
      </p:sp>
      <p:sp>
        <p:nvSpPr>
          <p:cNvPr id="336" name="Google Shape;336;p39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310867"/>
            <a:ext cx="2540062" cy="190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1406" y="1310868"/>
            <a:ext cx="2540062" cy="190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6682" y="1304258"/>
            <a:ext cx="2569558" cy="192716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 txBox="1"/>
          <p:nvPr/>
        </p:nvSpPr>
        <p:spPr>
          <a:xfrm>
            <a:off x="2814637" y="834558"/>
            <a:ext cx="35147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Forms of Mitotic Reproduction</a:t>
            </a:r>
            <a:endParaRPr/>
          </a:p>
        </p:txBody>
      </p:sp>
      <p:sp>
        <p:nvSpPr>
          <p:cNvPr id="341" name="Google Shape;341;p39"/>
          <p:cNvSpPr txBox="1"/>
          <p:nvPr/>
        </p:nvSpPr>
        <p:spPr>
          <a:xfrm>
            <a:off x="1079531" y="3360941"/>
            <a:ext cx="129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Budding</a:t>
            </a:r>
            <a:endParaRPr/>
          </a:p>
        </p:txBody>
      </p:sp>
      <p:sp>
        <p:nvSpPr>
          <p:cNvPr id="342" name="Google Shape;342;p39"/>
          <p:cNvSpPr txBox="1"/>
          <p:nvPr/>
        </p:nvSpPr>
        <p:spPr>
          <a:xfrm>
            <a:off x="2876549" y="3341664"/>
            <a:ext cx="3390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Vegetative Reproduction</a:t>
            </a:r>
            <a:endParaRPr/>
          </a:p>
        </p:txBody>
      </p:sp>
      <p:sp>
        <p:nvSpPr>
          <p:cNvPr id="343" name="Google Shape;343;p39"/>
          <p:cNvSpPr txBox="1"/>
          <p:nvPr/>
        </p:nvSpPr>
        <p:spPr>
          <a:xfrm>
            <a:off x="6468359" y="3341663"/>
            <a:ext cx="21062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Fragmentation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Can You Explain It?</a:t>
            </a:r>
            <a:endParaRPr/>
          </a:p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5591629" y="1482435"/>
            <a:ext cx="3036004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you think organisms like the planarian regenerate parts of their body?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could humans benefit from this knowledge?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204083" y="5044781"/>
            <a:ext cx="538754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When planarians are cut into multiple pieces, each piece regenerates to form a complete organism.</a:t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754" y="1265896"/>
            <a:ext cx="4836204" cy="3625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p40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Mitosis and Cytokinesis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311099" y="1461738"/>
            <a:ext cx="8415866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Develop a model to illustrate how mitosis results in two genetically identical daughter cells.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Include chromosomes in your model, and use different colors, materials, or symbols to show how the cell duplicates, organizes, and separates chromosomes during interphase and mitosis.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3" name="Google Shape;353;p40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40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pic>
        <p:nvPicPr>
          <p:cNvPr descr="A drawing of a person&#10;&#10;Description automatically generated" id="355" name="Google Shape;35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51508"/>
            <a:ext cx="5537277" cy="415498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 txBox="1"/>
          <p:nvPr>
            <p:ph type="title"/>
          </p:nvPr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Cell Differentiation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4" name="Google Shape;364;p4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41"/>
          <p:cNvSpPr/>
          <p:nvPr/>
        </p:nvSpPr>
        <p:spPr>
          <a:xfrm>
            <a:off x="4190761" y="2454507"/>
            <a:ext cx="46653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sp>
        <p:nvSpPr>
          <p:cNvPr id="367" name="Google Shape;367;p41"/>
          <p:cNvSpPr/>
          <p:nvPr/>
        </p:nvSpPr>
        <p:spPr>
          <a:xfrm>
            <a:off x="5537277" y="1208012"/>
            <a:ext cx="3454323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zygote undergoes a series of divisions to produce a mass of cells that then become specialized.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 u="sng">
              <a:solidFill>
                <a:srgbClr val="F38030"/>
              </a:solidFill>
              <a:latin typeface="Cambria"/>
              <a:ea typeface="Cambria"/>
              <a:cs typeface="Cambria"/>
              <a:sym typeface="Cambria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38030"/>
              </a:buClr>
              <a:buSzPts val="2000"/>
              <a:buFont typeface="Arial"/>
              <a:buChar char="•"/>
            </a:pPr>
            <a:r>
              <a:rPr b="1" lang="en-US" sz="20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Cell differentiation</a:t>
            </a:r>
            <a:r>
              <a:rPr lang="en-US" sz="20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 is the process by which a cell becomes specialized for a specific structure and function during the development of a multicellular organism.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8" name="Google Shape;368;p41"/>
          <p:cNvSpPr/>
          <p:nvPr/>
        </p:nvSpPr>
        <p:spPr>
          <a:xfrm>
            <a:off x="326031" y="5524331"/>
            <a:ext cx="52112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Cell differentiation in a plant and an animal.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Google Shape;376;p42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Cell Differentiation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System and System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77" name="Google Shape;377;p42"/>
          <p:cNvSpPr/>
          <p:nvPr/>
        </p:nvSpPr>
        <p:spPr>
          <a:xfrm>
            <a:off x="5731355" y="1294608"/>
            <a:ext cx="3141711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Compare the model of cell differentiation in plants to the model of cell differentiation in animals.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are the differences, and what are the similarities?</a:t>
            </a:r>
            <a:b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78" name="Google Shape;378;p42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42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pic>
        <p:nvPicPr>
          <p:cNvPr id="380" name="Google Shape;38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51508"/>
            <a:ext cx="5537277" cy="4154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Cell Differentiation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8" name="Google Shape;388;p4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p43"/>
          <p:cNvSpPr/>
          <p:nvPr/>
        </p:nvSpPr>
        <p:spPr>
          <a:xfrm>
            <a:off x="4190761" y="2454507"/>
            <a:ext cx="46653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43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sp>
        <p:nvSpPr>
          <p:cNvPr id="391" name="Google Shape;391;p43"/>
          <p:cNvSpPr/>
          <p:nvPr/>
        </p:nvSpPr>
        <p:spPr>
          <a:xfrm>
            <a:off x="4762622" y="495581"/>
            <a:ext cx="4301066" cy="618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animals, an egg undergoes many divisions after it is fertilized. The resulting cells migrate to a specific area and begin to differentiate, forming a hollow ball.</a:t>
            </a:r>
            <a:endParaRPr/>
          </a:p>
          <a:p>
            <a:pPr indent="-209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Some animals develop from only two cell layers.</a:t>
            </a:r>
            <a:endParaRPr/>
          </a:p>
          <a:p>
            <a:pPr indent="-209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Vertebrates, including humans, develop a third layer of cells called the mesoderm, between the inner and outer layers.</a:t>
            </a:r>
            <a:endParaRPr/>
          </a:p>
          <a:p>
            <a:pPr indent="-209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This standard model of development varies from species to species</a:t>
            </a:r>
            <a:endParaRPr/>
          </a:p>
        </p:txBody>
      </p:sp>
      <p:pic>
        <p:nvPicPr>
          <p:cNvPr id="392" name="Google Shape;39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335" y="1798612"/>
            <a:ext cx="3965045" cy="297378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3"/>
          <p:cNvSpPr/>
          <p:nvPr/>
        </p:nvSpPr>
        <p:spPr>
          <a:xfrm>
            <a:off x="112857" y="4772396"/>
            <a:ext cx="4572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The gastrula is the embryo stage that develops three layers of cells: the ectoderm, mesoderm, and endoderm.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Cell Differentiation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Modeling Induction in Embryos</a:t>
            </a:r>
            <a:endParaRPr/>
          </a:p>
        </p:txBody>
      </p:sp>
      <p:sp>
        <p:nvSpPr>
          <p:cNvPr id="401" name="Google Shape;401;p4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44"/>
          <p:cNvSpPr/>
          <p:nvPr/>
        </p:nvSpPr>
        <p:spPr>
          <a:xfrm>
            <a:off x="457200" y="1881365"/>
            <a:ext cx="8429105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3" name="Google Shape;403;p44"/>
          <p:cNvSpPr txBox="1"/>
          <p:nvPr/>
        </p:nvSpPr>
        <p:spPr>
          <a:xfrm>
            <a:off x="2414847" y="2162031"/>
            <a:ext cx="431430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Design a model to show how inducing chemicals trigger cell differentiation in a developing embryo.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4" name="Google Shape;404;p44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pic>
        <p:nvPicPr>
          <p:cNvPr id="405" name="Google Shape;40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1300" y="5435225"/>
            <a:ext cx="3581400" cy="9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type="title"/>
          </p:nvPr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Cell Differentiation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3" name="Google Shape;413;p4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45"/>
          <p:cNvSpPr/>
          <p:nvPr/>
        </p:nvSpPr>
        <p:spPr>
          <a:xfrm>
            <a:off x="4190761" y="2454507"/>
            <a:ext cx="46653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45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sp>
        <p:nvSpPr>
          <p:cNvPr id="416" name="Google Shape;416;p45"/>
          <p:cNvSpPr/>
          <p:nvPr/>
        </p:nvSpPr>
        <p:spPr>
          <a:xfrm>
            <a:off x="5545305" y="941007"/>
            <a:ext cx="3327761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Specialized cells develop from a type of cell known as a </a:t>
            </a: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stem cell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Classified by their potential to develop into differentiated cell types of different tissues.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Classified by their origin, as either adult or embryonic.</a:t>
            </a:r>
            <a:endParaRPr/>
          </a:p>
        </p:txBody>
      </p:sp>
      <p:pic>
        <p:nvPicPr>
          <p:cNvPr id="417" name="Google Shape;41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03" y="1121172"/>
            <a:ext cx="552180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46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Cell Differentiation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6" name="Google Shape;426;p46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" name="Google Shape;427;p46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sp>
        <p:nvSpPr>
          <p:cNvPr id="428" name="Google Shape;428;p46"/>
          <p:cNvSpPr/>
          <p:nvPr/>
        </p:nvSpPr>
        <p:spPr>
          <a:xfrm>
            <a:off x="311099" y="846622"/>
            <a:ext cx="7785151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are advantages or disadvantages of using adult stem cells for research or medical purposes?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are advantages or disadvantages of using embryonic stem cells for research or medical purposes?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COLLABORATE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Write a list of tradeoffs you might consider when deciding whether to use stem cell treatments or traditional treatments to treat a disease like diabetes.  Compare your list to a partner’s list and mark the common items.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6" name="Google Shape;436;p47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Cell Differentiation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7" name="Google Shape;437;p47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47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sp>
        <p:nvSpPr>
          <p:cNvPr id="439" name="Google Shape;439;p47"/>
          <p:cNvSpPr/>
          <p:nvPr/>
        </p:nvSpPr>
        <p:spPr>
          <a:xfrm>
            <a:off x="311098" y="1514563"/>
            <a:ext cx="8404277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A </a:t>
            </a: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gene</a:t>
            </a: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 is a segment of DNA that stores genetic information.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Each cell expresses only the specific genes it needs to carry out its function.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When a gene is expressed, the instructions within that segment of DNA are used to make proteins that carry out specific functions within the cell.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48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Cell Differentiation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48" name="Google Shape;448;p48"/>
          <p:cNvSpPr/>
          <p:nvPr/>
        </p:nvSpPr>
        <p:spPr>
          <a:xfrm>
            <a:off x="311099" y="1461738"/>
            <a:ext cx="841586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Make a model to illustrate how an organism develops from a zygote to a fully grown adult.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 your model, include media and text to explain fertilization, cell division, and cell differentiation.</a:t>
            </a:r>
            <a:endParaRPr/>
          </a:p>
        </p:txBody>
      </p:sp>
      <p:sp>
        <p:nvSpPr>
          <p:cNvPr id="449" name="Google Shape;449;p48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48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pic>
        <p:nvPicPr>
          <p:cNvPr descr="A drawing of a person&#10;&#10;Description automatically generated" id="451" name="Google Shape;45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9" name="Google Shape;459;p49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Continue Your Exploration</a:t>
            </a:r>
            <a:endParaRPr b="1" sz="28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0" name="Google Shape;460;p49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" name="Google Shape;461;p49"/>
          <p:cNvSpPr/>
          <p:nvPr/>
        </p:nvSpPr>
        <p:spPr>
          <a:xfrm>
            <a:off x="311099" y="1366719"/>
            <a:ext cx="8375701" cy="38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Choose one of the paths below to continue your exploration: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Mitosis Under the Microscope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Studying Limb Regeneration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Cytokinesis in Plant and Animal Cells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Modeling Induction in Embryos</a:t>
            </a:r>
            <a:endParaRPr/>
          </a:p>
        </p:txBody>
      </p:sp>
      <p:sp>
        <p:nvSpPr>
          <p:cNvPr id="462" name="Google Shape;462;p49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Chromosomes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5248156" y="1799427"/>
            <a:ext cx="375296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 all organisms, </a:t>
            </a: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DNA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is the genetic material that contains information that determines an organism's inherited characteristics.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066" y="1192728"/>
            <a:ext cx="4977090" cy="279824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/>
          <p:nvPr/>
        </p:nvSpPr>
        <p:spPr>
          <a:xfrm>
            <a:off x="311099" y="3804376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DNA is the genetic material found in both prokaryotic and eukaryotic cells.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304681" y="5175624"/>
            <a:ext cx="81819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does this model tell you about DNA?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Can You Explain It?</a:t>
            </a:r>
            <a:endParaRPr/>
          </a:p>
        </p:txBody>
      </p:sp>
      <p:sp>
        <p:nvSpPr>
          <p:cNvPr id="470" name="Google Shape;470;p5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p50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sp>
        <p:nvSpPr>
          <p:cNvPr id="472" name="Google Shape;472;p50"/>
          <p:cNvSpPr/>
          <p:nvPr/>
        </p:nvSpPr>
        <p:spPr>
          <a:xfrm>
            <a:off x="311100" y="1122571"/>
            <a:ext cx="8521800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Construct an explanation for how cell division and differentiation help organisms such as planarians regenerate parts of their body. Your response should answer the following questions.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is the role of mitosis in regenerating tissues?</a:t>
            </a:r>
            <a:b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are stem cells involved in the process of regeneration?</a:t>
            </a:r>
            <a:b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is the role of cell differentiation in the development of the organism?</a:t>
            </a:r>
            <a:b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could knowledge of this process be used to help humans?</a:t>
            </a:r>
            <a:endParaRPr/>
          </a:p>
        </p:txBody>
      </p:sp>
      <p:pic>
        <p:nvPicPr>
          <p:cNvPr descr="A drawing of a person&#10;&#10;Description automatically generated" id="473" name="Google Shape;47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Image Credits</a:t>
            </a:r>
            <a:endParaRPr/>
          </a:p>
        </p:txBody>
      </p:sp>
      <p:sp>
        <p:nvSpPr>
          <p:cNvPr id="479" name="Google Shape;479;p51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Unit 5 Lesson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i="1" lang="en-US"/>
              <a:t>lava rock, plant</a:t>
            </a:r>
            <a:r>
              <a:rPr lang="en-US"/>
              <a:t> ©Design Pics/Getty Images; </a:t>
            </a:r>
            <a:r>
              <a:rPr i="1" lang="en-US"/>
              <a:t>lava rock, plant</a:t>
            </a:r>
            <a:r>
              <a:rPr lang="en-US"/>
              <a:t> ©Design Pics/Getty Images; </a:t>
            </a:r>
            <a:r>
              <a:rPr i="1" lang="en-US"/>
              <a:t>chromosome</a:t>
            </a:r>
            <a:r>
              <a:rPr lang="en-US"/>
              <a:t> ©Science Source/BIOPHOTO ASSOCIATES/Getty Images; </a:t>
            </a:r>
            <a:r>
              <a:rPr i="1" lang="en-US"/>
              <a:t>cells budding</a:t>
            </a:r>
            <a:r>
              <a:rPr lang="en-US"/>
              <a:t> ©SPL/Science Source; </a:t>
            </a:r>
            <a:r>
              <a:rPr i="1" lang="en-US"/>
              <a:t>bacterial cells dividing</a:t>
            </a:r>
            <a:r>
              <a:rPr lang="en-US"/>
              <a:t> ©Science Source; </a:t>
            </a:r>
            <a:r>
              <a:rPr i="1" lang="en-US"/>
              <a:t>onion in water</a:t>
            </a:r>
            <a:r>
              <a:rPr lang="en-US"/>
              <a:t> ©Olena Ukhova/Shutterstock; </a:t>
            </a:r>
            <a:r>
              <a:rPr i="1" lang="en-US"/>
              <a:t>sea stars</a:t>
            </a:r>
            <a:r>
              <a:rPr lang="en-US"/>
              <a:t> ©Ecostock RF/Lawson Wood/age fotostock; </a:t>
            </a:r>
            <a:r>
              <a:rPr i="1" lang="en-US"/>
              <a:t>planarian regeneration</a:t>
            </a:r>
            <a:r>
              <a:rPr lang="en-US"/>
              <a:t> ©Cristina González-Estévez, Leibniz Institute on Aging (FLI), Jena, Germany; </a:t>
            </a:r>
            <a:r>
              <a:rPr i="1" lang="en-US"/>
              <a:t>lobster</a:t>
            </a:r>
            <a:r>
              <a:rPr lang="en-US"/>
              <a:t> ©Andrew J. Martinez/Science Source; </a:t>
            </a:r>
            <a:r>
              <a:rPr i="1" lang="en-US"/>
              <a:t>mitosis in cell division video</a:t>
            </a:r>
            <a:r>
              <a:rPr lang="en-US"/>
              <a:t> ©SPL/Michael A. Desantis/Science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i="1"/>
          </a:p>
        </p:txBody>
      </p:sp>
      <p:sp>
        <p:nvSpPr>
          <p:cNvPr id="480" name="Google Shape;480;p5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Chromosomes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457200" y="1156305"/>
            <a:ext cx="800023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 </a:t>
            </a: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chromosome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is one long continuous thread of DNA that consists of many genes.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Your body cells have 46 chromosomes each.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COLLABORATE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Describe to a partner what happens to the chromosome as the cell progresses into mitosis.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Chromosomes</a:t>
            </a:r>
            <a:b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270934" y="742714"/>
            <a:ext cx="8668778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Each double-stranded DNA molecule makes one chromosome. During interphase, DNA is wrapped at regular intervals around proteins called histones, forming a structure called chromatin.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Interactions between parts of the histones further compact the DNA.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 the cell gets ready to divide, the DNA coils more and more tightly around organizing proteins, forming supercoiled DNA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condensed, duplicated chromosomes can now be aligned and separated during cell division.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According to this model, what is the role of histones?</a:t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Chromosomes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4744730" y="1299326"/>
            <a:ext cx="4016042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Make a model to illustrate the meanings of the terms DNA, molecule, chromosome, chromatin, chromatid, and centromere.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pic>
        <p:nvPicPr>
          <p:cNvPr descr="A drawing of a person&#10;&#10;Description automatically generated"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230" y="1332813"/>
            <a:ext cx="4016042" cy="301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/>
          <p:nvPr/>
        </p:nvSpPr>
        <p:spPr>
          <a:xfrm>
            <a:off x="343664" y="4873171"/>
            <a:ext cx="405560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A chromosome is made up of two sister chromatids held together at the centromere.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287953" y="197362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Chromosomes</a:t>
            </a:r>
            <a:br>
              <a:rPr lang="en-US"/>
            </a:br>
            <a:r>
              <a:rPr lang="en-US">
                <a:solidFill>
                  <a:srgbClr val="8D130C"/>
                </a:solidFill>
              </a:rPr>
              <a:t>Engineering</a:t>
            </a: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7298064" y="-39926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953" y="1357777"/>
            <a:ext cx="3707978" cy="27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/>
          <p:nvPr/>
        </p:nvSpPr>
        <p:spPr>
          <a:xfrm>
            <a:off x="287953" y="4425017"/>
            <a:ext cx="370797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Lobsters are referred to as "immortal" because they do not appear to die from old age.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4402753" y="671977"/>
            <a:ext cx="4604971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ends of chromosomes form structures called telomeres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loss of telomeres over time has been linked to aging in organisms.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Scientists are currently studying ways telomerase could be used to slow down aging and fight diseases like cancer. How might these studies influence society?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Chromosomes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311099" y="1461738"/>
            <a:ext cx="8415866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EXPLAIN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DNA must be coiled into special structures before a cell divides. Why do you think it is necessary for the DNA to be structured this way before cell division occurs? 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Every cell in your body originated from one cell. What does this mean about the DNA in each of your body cells?</a:t>
            </a: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pic>
        <p:nvPicPr>
          <p:cNvPr descr="A drawing of a person&#10;&#10;Description automatically generated" id="200" name="Google Shape;2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Mitosis and Cytokinesis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4978481" y="966356"/>
            <a:ext cx="4031273" cy="5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Interphase plays an important role in preparing the cell to divide.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Mitosis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is the stage during which cell division takes place.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At the end of mitosis, the process of </a:t>
            </a: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cytokinesis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divides the cell cytoplasm. 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 Lesson 2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550774"/>
            <a:ext cx="5011048" cy="375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HMH_PPT_TemplateF">
  <a:themeElements>
    <a:clrScheme name="HMH">
      <a:dk1>
        <a:srgbClr val="54585A"/>
      </a:dk1>
      <a:lt1>
        <a:srgbClr val="FFFFFF"/>
      </a:lt1>
      <a:dk2>
        <a:srgbClr val="F2A900"/>
      </a:dk2>
      <a:lt2>
        <a:srgbClr val="898D8D"/>
      </a:lt2>
      <a:accent1>
        <a:srgbClr val="6F83C1"/>
      </a:accent1>
      <a:accent2>
        <a:srgbClr val="CE3D95"/>
      </a:accent2>
      <a:accent3>
        <a:srgbClr val="00A8C8"/>
      </a:accent3>
      <a:accent4>
        <a:srgbClr val="EF4E45"/>
      </a:accent4>
      <a:accent5>
        <a:srgbClr val="B2B935"/>
      </a:accent5>
      <a:accent6>
        <a:srgbClr val="ED2C67"/>
      </a:accent6>
      <a:hlink>
        <a:srgbClr val="F48132"/>
      </a:hlink>
      <a:folHlink>
        <a:srgbClr val="72BE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